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2" r:id="rId4"/>
    <p:sldId id="280" r:id="rId5"/>
    <p:sldId id="266" r:id="rId6"/>
    <p:sldId id="268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BB617F0-0297-4026-8E0E-2757B31BE035}">
          <p14:sldIdLst>
            <p14:sldId id="256"/>
            <p14:sldId id="258"/>
          </p14:sldIdLst>
        </p14:section>
        <p14:section name="Untitled Section" id="{3492B70B-E8CF-4954-BFFE-2AA5E45742AD}">
          <p14:sldIdLst>
            <p14:sldId id="262"/>
            <p14:sldId id="280"/>
            <p14:sldId id="266"/>
            <p14:sldId id="268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498230"/>
            <a:ext cx="8001000" cy="2971801"/>
          </a:xfrm>
        </p:spPr>
        <p:txBody>
          <a:bodyPr>
            <a:normAutofit/>
          </a:bodyPr>
          <a:lstStyle/>
          <a:p>
            <a:r>
              <a:rPr lang="en-US" dirty="0"/>
              <a:t>Substance Abuse and Trauma Evidence-Based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 JULIAN" panose="02000000000000000000" pitchFamily="2" charset="0"/>
              </a:rPr>
              <a:t>SEEKING SAFETY</a:t>
            </a:r>
          </a:p>
        </p:txBody>
      </p:sp>
    </p:spTree>
    <p:extLst>
      <p:ext uri="{BB962C8B-B14F-4D97-AF65-F5344CB8AC3E}">
        <p14:creationId xmlns:p14="http://schemas.microsoft.com/office/powerpoint/2010/main" val="422967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2836" y="225084"/>
            <a:ext cx="5880295" cy="578182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b="1" dirty="0"/>
              <a:t>The key principles of Seeking Safety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dirty="0"/>
              <a:t>1)  </a:t>
            </a:r>
            <a:r>
              <a:rPr lang="en-US" b="1" dirty="0"/>
              <a:t>Safety</a:t>
            </a:r>
            <a:r>
              <a:rPr lang="en-US" dirty="0"/>
              <a:t> as the overarching goal (helping clients attain safety in their relationships, thinking, behavior, and emotions).  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2)  </a:t>
            </a:r>
            <a:r>
              <a:rPr lang="en-US" b="1" dirty="0"/>
              <a:t>Integrated</a:t>
            </a:r>
            <a:r>
              <a:rPr lang="en-US" dirty="0"/>
              <a:t> treatment (working on both trauma and substance abuse at the same time)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3)  </a:t>
            </a:r>
            <a:r>
              <a:rPr lang="en-US" b="1" dirty="0"/>
              <a:t>A focus on ideals</a:t>
            </a:r>
            <a:r>
              <a:rPr lang="en-US" dirty="0"/>
              <a:t> to counteract the loss of ideals in both trauma and substance abuse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4)  </a:t>
            </a:r>
            <a:r>
              <a:rPr lang="en-US" b="1" dirty="0"/>
              <a:t>Four content areas</a:t>
            </a:r>
            <a:r>
              <a:rPr lang="en-US" dirty="0"/>
              <a:t>:  cognitive, behavioral, interpersonal, case management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5)  </a:t>
            </a:r>
            <a:r>
              <a:rPr lang="en-US" b="1" dirty="0"/>
              <a:t>Attention to clinician processes</a:t>
            </a:r>
            <a:r>
              <a:rPr lang="en-US" dirty="0"/>
              <a:t> (clinicians' emotional responses, self-care, </a:t>
            </a:r>
          </a:p>
          <a:p>
            <a:pPr marL="0" indent="0">
              <a:buNone/>
            </a:pPr>
            <a:endParaRPr lang="en-US" dirty="0">
              <a:latin typeface="AR JULI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25084"/>
            <a:ext cx="5641145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b="1" dirty="0">
                <a:solidFill>
                  <a:srgbClr val="146194">
                    <a:lumMod val="75000"/>
                  </a:srgbClr>
                </a:solidFill>
              </a:rPr>
              <a:t>Seeking Safety: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rgbClr val="146194">
                    <a:lumMod val="75000"/>
                  </a:srgbClr>
                </a:solidFill>
              </a:rPr>
              <a:t>Seeking Safety is a present-focused therapy that helps clients attain safety from trauma (including PTSD) and substance abuse by emphasizing coping skills, grounding techniques, and education. 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rgbClr val="146194">
                    <a:lumMod val="75000"/>
                  </a:srgbClr>
                </a:solidFill>
              </a:rPr>
              <a:t>Developed under a grant from the National Institute of Drug Abuse (NIDA) by Lisa M. </a:t>
            </a:r>
            <a:r>
              <a:rPr lang="en-US" sz="2000" dirty="0" err="1">
                <a:solidFill>
                  <a:srgbClr val="146194">
                    <a:lumMod val="75000"/>
                  </a:srgbClr>
                </a:solidFill>
              </a:rPr>
              <a:t>Najavits</a:t>
            </a:r>
            <a:r>
              <a:rPr lang="en-US" sz="2000" dirty="0">
                <a:solidFill>
                  <a:srgbClr val="146194">
                    <a:lumMod val="75000"/>
                  </a:srgbClr>
                </a:solidFill>
              </a:rPr>
              <a:t>, Ph.D., this highly effective, research-based therapy has several key objectives including: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rgbClr val="146194">
                    <a:lumMod val="75000"/>
                  </a:srgbClr>
                </a:solidFill>
              </a:rPr>
              <a:t>Helping clients attain safety in thinking, emotions, behaviors, and relationships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rgbClr val="146194">
                    <a:lumMod val="75000"/>
                  </a:srgbClr>
                </a:solidFill>
              </a:rPr>
              <a:t>Providing clients integrated treatment of substance abuse and trauma conditions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rgbClr val="146194">
                    <a:lumMod val="75000"/>
                  </a:srgbClr>
                </a:solidFill>
              </a:rPr>
              <a:t>Counteracting loss of ideals experienced from substance abuse and trauma</a:t>
            </a:r>
          </a:p>
        </p:txBody>
      </p:sp>
    </p:spTree>
    <p:extLst>
      <p:ext uri="{BB962C8B-B14F-4D97-AF65-F5344CB8AC3E}">
        <p14:creationId xmlns:p14="http://schemas.microsoft.com/office/powerpoint/2010/main" val="66327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7416" y="2180492"/>
            <a:ext cx="6133514" cy="3404383"/>
          </a:xfrm>
        </p:spPr>
        <p:txBody>
          <a:bodyPr>
            <a:normAutofit/>
          </a:bodyPr>
          <a:lstStyle/>
          <a:p>
            <a:pPr marL="0" indent="0"/>
            <a:br>
              <a:rPr lang="en-US" sz="1400" dirty="0"/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9311" y="379828"/>
            <a:ext cx="9411286" cy="5950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</a:t>
            </a:r>
            <a:r>
              <a:rPr lang="en-US" b="1" dirty="0">
                <a:solidFill>
                  <a:schemeClr val="tx1"/>
                </a:solidFill>
              </a:rPr>
              <a:t>Safety – Principle Elements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Letting Go of Dangerous Relationships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Addressing domestic violence, using friends/significant others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Gaining Control Over Extreme Symptoms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Coping with dissociation, flashbacks and related processes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Stopping Self Harm – Reducing cutting and other forms of self injury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Discontinuing Use – Ties to recovery traditions and is compatible with Harm Reduction models 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Reducing Suicidal Risks – Emphasizes coping responses and skills in managing intense emotions 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Minimizing Risks – Self care regarding medical, emotional, physical, behavioral needs through creating pro-active behaviors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6308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516923"/>
            <a:ext cx="8534400" cy="2940147"/>
          </a:xfrm>
        </p:spPr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432582"/>
            <a:ext cx="10246385" cy="577127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5100" b="1" dirty="0"/>
              <a:t> Seeking Safety Conducting a Session Therapeutic Style </a:t>
            </a:r>
          </a:p>
          <a:p>
            <a:pPr marL="0" indent="0">
              <a:buNone/>
            </a:pPr>
            <a:endParaRPr lang="en-US" sz="1500" b="1" dirty="0"/>
          </a:p>
          <a:p>
            <a:r>
              <a:rPr lang="en-US" sz="1500" dirty="0"/>
              <a:t> </a:t>
            </a:r>
            <a:r>
              <a:rPr lang="en-US" sz="3800" dirty="0"/>
              <a:t>Direct process without taking charge </a:t>
            </a:r>
          </a:p>
          <a:p>
            <a:r>
              <a:rPr lang="en-US" sz="3800" dirty="0"/>
              <a:t> Apply 80/20 rule </a:t>
            </a:r>
          </a:p>
          <a:p>
            <a:r>
              <a:rPr lang="en-US" sz="3800" dirty="0"/>
              <a:t>Ask provocative questions – “How might this apply to your PTSD and substance use” </a:t>
            </a:r>
          </a:p>
          <a:p>
            <a:r>
              <a:rPr lang="en-US" sz="3800" dirty="0"/>
              <a:t> Relate material to current and specific problems in patients’ lives </a:t>
            </a:r>
          </a:p>
          <a:p>
            <a:r>
              <a:rPr lang="en-US" sz="3800" dirty="0"/>
              <a:t> Process barriers and obstacles </a:t>
            </a:r>
          </a:p>
          <a:p>
            <a:r>
              <a:rPr lang="en-US" sz="3800" dirty="0"/>
              <a:t>Refer to Coping and Commitment Sheets</a:t>
            </a:r>
          </a:p>
          <a:p>
            <a:pPr marL="0" indent="0">
              <a:buNone/>
            </a:pPr>
            <a:r>
              <a:rPr lang="en-US" sz="15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211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337625"/>
            <a:ext cx="5041339" cy="5971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Therapist should: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Pay Attention to problematic counter-transference reactions </a:t>
            </a:r>
          </a:p>
          <a:p>
            <a:r>
              <a:rPr lang="en-US" sz="1800" dirty="0">
                <a:solidFill>
                  <a:schemeClr val="tx1"/>
                </a:solidFill>
              </a:rPr>
              <a:t> Avoid Harsh confrontation </a:t>
            </a:r>
          </a:p>
          <a:p>
            <a:r>
              <a:rPr lang="en-US" sz="1800" dirty="0">
                <a:solidFill>
                  <a:schemeClr val="tx1"/>
                </a:solidFill>
              </a:rPr>
              <a:t>Watch for Inability to hold patients accountable – misguided sympathy </a:t>
            </a:r>
          </a:p>
          <a:p>
            <a:r>
              <a:rPr lang="en-US" sz="1800" dirty="0">
                <a:solidFill>
                  <a:schemeClr val="tx1"/>
                </a:solidFill>
              </a:rPr>
              <a:t> Do not Allow patients to be scapegoated </a:t>
            </a:r>
          </a:p>
          <a:p>
            <a:r>
              <a:rPr lang="en-US" sz="1800" dirty="0">
                <a:solidFill>
                  <a:schemeClr val="tx1"/>
                </a:solidFill>
              </a:rPr>
              <a:t>Becoming a victim</a:t>
            </a:r>
          </a:p>
          <a:p>
            <a:r>
              <a:rPr lang="en-US" sz="1800" dirty="0">
                <a:solidFill>
                  <a:schemeClr val="tx1"/>
                </a:solidFill>
              </a:rPr>
              <a:t> Identification with patient’s PTSD which can result in excessive support and overindulgence with patient’s vulnerability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( Being afraid of patients </a:t>
            </a:r>
            <a:r>
              <a:rPr lang="en-US" sz="1800" dirty="0" err="1">
                <a:solidFill>
                  <a:schemeClr val="tx1"/>
                </a:solidFill>
              </a:rPr>
              <a:t>Najavits</a:t>
            </a:r>
            <a:r>
              <a:rPr lang="en-US" sz="1800" dirty="0">
                <a:solidFill>
                  <a:schemeClr val="tx1"/>
                </a:solidFill>
              </a:rPr>
              <a:t>, L. M.,(2002) Seeking Safety A Treatment Manual for PTSD )</a:t>
            </a:r>
          </a:p>
        </p:txBody>
      </p:sp>
      <p:sp>
        <p:nvSpPr>
          <p:cNvPr id="4" name="Rectangle 3"/>
          <p:cNvSpPr/>
          <p:nvPr/>
        </p:nvSpPr>
        <p:spPr>
          <a:xfrm>
            <a:off x="5725551" y="337625"/>
            <a:ext cx="6096000" cy="41395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en-US" sz="1400" dirty="0">
                <a:solidFill>
                  <a:srgbClr val="146194">
                    <a:lumMod val="75000"/>
                  </a:srgbClr>
                </a:solidFill>
              </a:rPr>
              <a:t> </a:t>
            </a:r>
            <a:r>
              <a:rPr lang="en-US" sz="2000" b="1" dirty="0">
                <a:solidFill>
                  <a:schemeClr val="tx1">
                    <a:lumMod val="95000"/>
                  </a:schemeClr>
                </a:solidFill>
              </a:rPr>
              <a:t>Seeking Safety Therapy</a:t>
            </a:r>
          </a:p>
          <a:p>
            <a:pPr lvl="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endParaRPr lang="en-US" sz="2000" b="1" dirty="0">
              <a:solidFill>
                <a:schemeClr val="tx1">
                  <a:lumMod val="95000"/>
                </a:schemeClr>
              </a:solidFill>
            </a:endParaRP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Weekly 90 minute </a:t>
            </a:r>
            <a:r>
              <a:rPr lang="en-US" sz="2000">
                <a:solidFill>
                  <a:schemeClr val="tx1">
                    <a:lumMod val="95000"/>
                  </a:schemeClr>
                </a:solidFill>
              </a:rPr>
              <a:t>sessions </a:t>
            </a: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Often taught in 12  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Can be provided individually or in groups 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Typical group size is 8 members 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Combined psychoeducational and psychodynamic treatment </a:t>
            </a:r>
          </a:p>
          <a:p>
            <a:pPr marL="285750" lvl="0" indent="-28575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Can be provided by professionals or paraprofessionals.</a:t>
            </a:r>
          </a:p>
        </p:txBody>
      </p:sp>
    </p:spTree>
    <p:extLst>
      <p:ext uri="{BB962C8B-B14F-4D97-AF65-F5344CB8AC3E}">
        <p14:creationId xmlns:p14="http://schemas.microsoft.com/office/powerpoint/2010/main" val="188417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63" y="576776"/>
            <a:ext cx="6260123" cy="4487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     </a:t>
            </a:r>
            <a:r>
              <a:rPr lang="en-US" sz="1800" b="1" dirty="0">
                <a:solidFill>
                  <a:schemeClr val="tx1"/>
                </a:solidFill>
              </a:rPr>
              <a:t>Seeking Safety Therapy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 </a:t>
            </a:r>
          </a:p>
          <a:p>
            <a:r>
              <a:rPr lang="en-US" sz="1800" dirty="0">
                <a:solidFill>
                  <a:schemeClr val="tx1"/>
                </a:solidFill>
              </a:rPr>
              <a:t> Weekly 90 minute sessions </a:t>
            </a:r>
          </a:p>
          <a:p>
            <a:r>
              <a:rPr lang="en-US" sz="1800" dirty="0">
                <a:solidFill>
                  <a:schemeClr val="tx1"/>
                </a:solidFill>
              </a:rPr>
              <a:t>Often taught in 12 sessions </a:t>
            </a:r>
          </a:p>
          <a:p>
            <a:r>
              <a:rPr lang="en-US" sz="1800" dirty="0">
                <a:solidFill>
                  <a:schemeClr val="tx1"/>
                </a:solidFill>
              </a:rPr>
              <a:t> Can be provided individually or in groups </a:t>
            </a:r>
          </a:p>
          <a:p>
            <a:r>
              <a:rPr lang="en-US" sz="1800" dirty="0">
                <a:solidFill>
                  <a:schemeClr val="tx1"/>
                </a:solidFill>
              </a:rPr>
              <a:t> Typical group size is 8 members </a:t>
            </a:r>
          </a:p>
          <a:p>
            <a:r>
              <a:rPr lang="en-US" sz="1800" dirty="0">
                <a:solidFill>
                  <a:schemeClr val="tx1"/>
                </a:solidFill>
              </a:rPr>
              <a:t> Combined psychoeducational and psychodynamic treatment </a:t>
            </a:r>
          </a:p>
          <a:p>
            <a:r>
              <a:rPr lang="en-US" sz="1800" dirty="0">
                <a:solidFill>
                  <a:schemeClr val="tx1"/>
                </a:solidFill>
              </a:rPr>
              <a:t> Can be provided by professionals or paraprofessionals.</a:t>
            </a:r>
          </a:p>
        </p:txBody>
      </p:sp>
      <p:sp>
        <p:nvSpPr>
          <p:cNvPr id="4" name="Rectangle 3"/>
          <p:cNvSpPr/>
          <p:nvPr/>
        </p:nvSpPr>
        <p:spPr>
          <a:xfrm>
            <a:off x="6542289" y="966564"/>
            <a:ext cx="535264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Seeking Safety Format </a:t>
            </a:r>
          </a:p>
          <a:p>
            <a:endParaRPr lang="en-US" b="1" dirty="0"/>
          </a:p>
          <a:p>
            <a:endParaRPr lang="en-US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Check‐in (3‐5 minutes per person)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Used to elicit information to be discussed during the course of the session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Quotation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Topic of the day (50 minutes)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Check out with commitment</a:t>
            </a:r>
          </a:p>
        </p:txBody>
      </p:sp>
    </p:spTree>
    <p:extLst>
      <p:ext uri="{BB962C8B-B14F-4D97-AF65-F5344CB8AC3E}">
        <p14:creationId xmlns:p14="http://schemas.microsoft.com/office/powerpoint/2010/main" val="3860989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492370"/>
            <a:ext cx="9782151" cy="603504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Seeking Safety is a present-focused therapy that helps clients attain safety from trauma (including PTSD) and substance abuse by emphasizing coping skills, grounding techniques, and education. Developed under a grant from the National Institute of Drug Abuse (NIDA) by Lisa M. </a:t>
            </a:r>
            <a:r>
              <a:rPr lang="en-US" sz="2600" dirty="0" err="1">
                <a:solidFill>
                  <a:schemeClr val="tx1"/>
                </a:solidFill>
              </a:rPr>
              <a:t>Najavits</a:t>
            </a:r>
            <a:r>
              <a:rPr lang="en-US" sz="2600" dirty="0">
                <a:solidFill>
                  <a:schemeClr val="tx1"/>
                </a:solidFill>
              </a:rPr>
              <a:t>, Ph.D., this highly effective, research-based therapy has several key objectives including:</a:t>
            </a:r>
          </a:p>
          <a:p>
            <a:r>
              <a:rPr lang="en-US" sz="2600" dirty="0">
                <a:solidFill>
                  <a:schemeClr val="tx1"/>
                </a:solidFill>
              </a:rPr>
              <a:t>Helping clients attain safety in thinking, emotions, behaviors, and relationships</a:t>
            </a:r>
          </a:p>
          <a:p>
            <a:r>
              <a:rPr lang="en-US" sz="2600" dirty="0">
                <a:solidFill>
                  <a:schemeClr val="tx1"/>
                </a:solidFill>
              </a:rPr>
              <a:t>Providing clients integrated treatment of substance abuse and trauma conditions</a:t>
            </a:r>
          </a:p>
          <a:p>
            <a:r>
              <a:rPr lang="en-US" sz="2600" dirty="0">
                <a:solidFill>
                  <a:schemeClr val="tx1"/>
                </a:solidFill>
              </a:rPr>
              <a:t>Counteracting loss of ideals experienced from substance abuse and trauma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31042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1027</TotalTime>
  <Words>570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 JULIAN</vt:lpstr>
      <vt:lpstr>Century Gothic</vt:lpstr>
      <vt:lpstr>Wingdings</vt:lpstr>
      <vt:lpstr>Wingdings 3</vt:lpstr>
      <vt:lpstr>Slice</vt:lpstr>
      <vt:lpstr>Substance Abuse and Trauma Evidence-Based Model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Seeking Safety</dc:title>
  <dc:creator>Cheri Brown</dc:creator>
  <cp:lastModifiedBy>Cheri Brown</cp:lastModifiedBy>
  <cp:revision>16</cp:revision>
  <dcterms:created xsi:type="dcterms:W3CDTF">2017-04-19T03:43:31Z</dcterms:created>
  <dcterms:modified xsi:type="dcterms:W3CDTF">2017-04-19T20:51:08Z</dcterms:modified>
</cp:coreProperties>
</file>